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78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258" r:id="rId2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6pPr>
    <a:lvl7pPr marL="2743200" algn="r" defTabSz="914400" rtl="1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7pPr>
    <a:lvl8pPr marL="3200400" algn="r" defTabSz="914400" rtl="1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8pPr>
    <a:lvl9pPr marL="3657600" algn="r" defTabSz="914400" rtl="1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FEE"/>
    <a:srgbClr val="FFFFCC"/>
    <a:srgbClr val="FFCC99"/>
    <a:srgbClr val="D0D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43" autoAdjust="0"/>
    <p:restoredTop sz="94610" autoAdjust="0"/>
  </p:normalViewPr>
  <p:slideViewPr>
    <p:cSldViewPr>
      <p:cViewPr varScale="1">
        <p:scale>
          <a:sx n="86" d="100"/>
          <a:sy n="86" d="100"/>
        </p:scale>
        <p:origin x="1296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A1F99CF-35C3-43A7-86F1-43201A1D77F7}" type="datetimeFigureOut">
              <a:rPr lang="en-US"/>
              <a:pPr>
                <a:defRPr/>
              </a:pPr>
              <a:t>1/24/23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F8F03ADD-8D9E-49E5-9D9D-0DF05CFE20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CB9BFB-F928-48BF-B2B2-6D10E6F79C76}" type="datetimeFigureOut">
              <a:rPr lang="en-US"/>
              <a:pPr>
                <a:defRPr/>
              </a:pPr>
              <a:t>1/24/23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FA08D6-CDF1-4737-80BC-0CA4AD34F1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97D02-BEF6-42EA-A3A3-16419402D449}" type="datetimeFigureOut">
              <a:rPr lang="en-US"/>
              <a:pPr>
                <a:defRPr/>
              </a:pPr>
              <a:t>1/24/23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BF3FE1-237B-4EBE-B99D-50505478F6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3EC9CF-3F05-44A6-96DB-20806AC32E97}" type="datetimeFigureOut">
              <a:rPr lang="en-US"/>
              <a:pPr>
                <a:defRPr/>
              </a:pPr>
              <a:t>1/24/23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1A3D5F-F4B0-4E05-A1B4-5C00F0DC5C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B6EBB1-65FE-4E8C-84AF-525C46DE6DFD}" type="datetimeFigureOut">
              <a:rPr lang="en-US"/>
              <a:pPr>
                <a:defRPr/>
              </a:pPr>
              <a:t>1/24/23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AA145C-1451-4AF6-84B4-1EF777CE76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BADF15-2337-492C-AEDD-00D9B64BB6F5}" type="datetimeFigureOut">
              <a:rPr lang="en-US"/>
              <a:pPr>
                <a:defRPr/>
              </a:pPr>
              <a:t>1/24/23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F32067-5346-4166-93E7-17B55DBE44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E6B863-65AB-490A-BB95-C583584DF7D2}" type="datetimeFigureOut">
              <a:rPr lang="en-US"/>
              <a:pPr>
                <a:defRPr/>
              </a:pPr>
              <a:t>1/24/23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2901A7-4016-4CFC-8068-2DEFFE67EF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F31FC7-8DC5-4522-8B5A-2EC5964FD409}" type="datetimeFigureOut">
              <a:rPr lang="en-US"/>
              <a:pPr>
                <a:defRPr/>
              </a:pPr>
              <a:t>1/24/23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F28903-082E-4EED-B511-00A7E8784D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ACDEED-9FA7-4045-AF8C-0026E12BC51E}" type="datetimeFigureOut">
              <a:rPr lang="en-US"/>
              <a:pPr>
                <a:defRPr/>
              </a:pPr>
              <a:t>1/24/23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8D4E3C-2CFD-40AD-975C-1F49E27896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204CBC-AEDB-42CE-AEE6-8E7E4B3C03DF}" type="datetimeFigureOut">
              <a:rPr lang="en-US"/>
              <a:pPr>
                <a:defRPr/>
              </a:pPr>
              <a:t>1/24/23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0DF61B-AB8A-4BD8-A709-4370B1020A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195640-D3F2-406D-8DFB-13EFBDA53E45}" type="datetimeFigureOut">
              <a:rPr lang="en-US"/>
              <a:pPr>
                <a:defRPr/>
              </a:pPr>
              <a:t>1/24/23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9A7F53-C78F-4964-BB8D-3B93CBA49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54624D-BAB1-4D03-961C-D0576B971BF5}" type="datetimeFigureOut">
              <a:rPr lang="en-US"/>
              <a:pPr>
                <a:defRPr/>
              </a:pPr>
              <a:t>1/24/23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160781-EE29-4A0C-9E48-6B34408CBF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A1C634C-F34F-4D42-8019-F3D2D4D5877C}" type="datetimeFigureOut">
              <a:rPr lang="en-US"/>
              <a:pPr>
                <a:defRPr/>
              </a:pPr>
              <a:t>1/24/23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34EB081-F196-4C9F-8493-CD29E38875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tiff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tiff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tiff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tiff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tiff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tiff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tiff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tiff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tiff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tiff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2" descr="C:\Users\fauzisukiman\Desktop\template pp USM\purpl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828800"/>
            <a:ext cx="91440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3" descr="C:\Users\fauzisukiman\Desktop\template pp USM\Line.jpg"/>
          <p:cNvPicPr>
            <a:picLocks noChangeAspect="1" noChangeArrowheads="1"/>
          </p:cNvPicPr>
          <p:nvPr/>
        </p:nvPicPr>
        <p:blipFill>
          <a:blip r:embed="rId3"/>
          <a:srcRect l="833" t="10988"/>
          <a:stretch>
            <a:fillRect/>
          </a:stretch>
        </p:blipFill>
        <p:spPr bwMode="auto">
          <a:xfrm>
            <a:off x="0" y="1444625"/>
            <a:ext cx="91440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 descr="C:\Users\fauzisukiman\Desktop\template pp USM\Bucu petak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73838" y="4876800"/>
            <a:ext cx="2570162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5" name="Rectangle 3"/>
          <p:cNvSpPr>
            <a:spLocks noChangeArrowheads="1"/>
          </p:cNvSpPr>
          <p:nvPr/>
        </p:nvSpPr>
        <p:spPr bwMode="auto">
          <a:xfrm>
            <a:off x="0" y="2133600"/>
            <a:ext cx="9144000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Data Structure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Tree</a:t>
            </a:r>
          </a:p>
          <a:p>
            <a:pPr algn="ctr"/>
            <a:endParaRPr lang="en-US" sz="32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</a:t>
            </a:r>
          </a:p>
        </p:txBody>
      </p:sp>
      <p:pic>
        <p:nvPicPr>
          <p:cNvPr id="8" name="Picture 2" descr="C:\Users\Jasim\Desktop\logo_uoit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526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6934200" y="0"/>
            <a:ext cx="2209800" cy="1447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MY" sz="15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5688449"/>
            <a:ext cx="434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Lecturer: </a:t>
            </a:r>
            <a:r>
              <a:rPr lang="en-MY" sz="1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Dr.</a:t>
            </a:r>
            <a:r>
              <a:rPr lang="en-MY" sz="1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Alaa</a:t>
            </a:r>
            <a:r>
              <a:rPr lang="en-US" sz="1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Ahmed </a:t>
            </a:r>
            <a:r>
              <a:rPr lang="en-US" sz="1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Abbood</a:t>
            </a:r>
            <a:r>
              <a:rPr lang="en-US" sz="1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MY" sz="1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MY" sz="1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Lecture 9.</a:t>
            </a:r>
          </a:p>
          <a:p>
            <a:r>
              <a:rPr lang="en-MY" sz="1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Class 2</a:t>
            </a:r>
            <a:r>
              <a:rPr lang="en-MY" sz="1400" baseline="30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en-MY" sz="1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.</a:t>
            </a:r>
          </a:p>
          <a:p>
            <a:r>
              <a:rPr lang="en-MY" sz="1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Time: 12:30-2:30 </a:t>
            </a:r>
          </a:p>
          <a:p>
            <a:r>
              <a:rPr lang="en-MY" sz="1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Department:  Businesses Information Technology (BIT)</a:t>
            </a:r>
          </a:p>
        </p:txBody>
      </p:sp>
      <p:pic>
        <p:nvPicPr>
          <p:cNvPr id="1026" name="Picture 2" descr="C:\Users\atheer.akram\Desktop\download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467600" y="0"/>
            <a:ext cx="1676400" cy="1447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679575"/>
            <a:ext cx="247650" cy="494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8" name="Rectangle 7"/>
          <p:cNvSpPr>
            <a:spLocks noChangeArrowheads="1"/>
          </p:cNvSpPr>
          <p:nvPr/>
        </p:nvSpPr>
        <p:spPr bwMode="auto">
          <a:xfrm>
            <a:off x="1606550" y="76200"/>
            <a:ext cx="71564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Some Key Terms:</a:t>
            </a:r>
          </a:p>
        </p:txBody>
      </p:sp>
      <p:pic>
        <p:nvPicPr>
          <p:cNvPr id="7" name="Picture 2" descr="C:\Users\Jasim\Desktop\logo_uoit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7467"/>
            <a:ext cx="990600" cy="88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892DD2-16CC-354B-84A7-2A0D9B40BFD4}"/>
              </a:ext>
            </a:extLst>
          </p:cNvPr>
          <p:cNvSpPr/>
          <p:nvPr/>
        </p:nvSpPr>
        <p:spPr>
          <a:xfrm>
            <a:off x="1087098" y="914400"/>
            <a:ext cx="7828301" cy="589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Degree of a node 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degree of a node is the number of children of that node</a:t>
            </a:r>
          </a:p>
          <a:p>
            <a:pPr algn="just">
              <a:lnSpc>
                <a:spcPct val="150000"/>
              </a:lnSpc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Degree of a Tree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degree of a tree is the maximum degree of nodes in a given tree</a:t>
            </a:r>
          </a:p>
          <a:p>
            <a:pPr algn="just">
              <a:lnSpc>
                <a:spcPct val="150000"/>
              </a:lnSpc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It is the sequence of consecutive edges from source node to destination node.</a:t>
            </a:r>
          </a:p>
          <a:p>
            <a:pPr algn="just">
              <a:lnSpc>
                <a:spcPct val="150000"/>
              </a:lnSpc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Height of a node: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height of a node is the max path length form that node to a leaf node.</a:t>
            </a:r>
          </a:p>
          <a:p>
            <a:pPr algn="just">
              <a:lnSpc>
                <a:spcPct val="150000"/>
              </a:lnSpc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Height of a tree: 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height of a tree is the height of the root</a:t>
            </a:r>
          </a:p>
          <a:p>
            <a:pPr algn="just">
              <a:lnSpc>
                <a:spcPct val="150000"/>
              </a:lnSpc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 of a tree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Depth of a tree is the max level of any leaf in the tree</a:t>
            </a:r>
          </a:p>
        </p:txBody>
      </p:sp>
    </p:spTree>
    <p:extLst>
      <p:ext uri="{BB962C8B-B14F-4D97-AF65-F5344CB8AC3E}">
        <p14:creationId xmlns:p14="http://schemas.microsoft.com/office/powerpoint/2010/main" val="1184693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8" name="Rectangle 7"/>
          <p:cNvSpPr>
            <a:spLocks noChangeArrowheads="1"/>
          </p:cNvSpPr>
          <p:nvPr/>
        </p:nvSpPr>
        <p:spPr bwMode="auto">
          <a:xfrm>
            <a:off x="1606550" y="76200"/>
            <a:ext cx="71564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Some Key Terms:</a:t>
            </a:r>
          </a:p>
        </p:txBody>
      </p:sp>
      <p:pic>
        <p:nvPicPr>
          <p:cNvPr id="7" name="Picture 2" descr="C:\Users\Jasim\Desktop\logo_uoit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7467"/>
            <a:ext cx="990600" cy="88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72C91B-F1C7-4F48-A5D9-24F18AD73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1066800"/>
            <a:ext cx="5257800" cy="320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779F1F-BF8A-4249-81F6-91EE2883A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295400"/>
            <a:ext cx="36576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411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679575"/>
            <a:ext cx="247650" cy="494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8" name="Rectangle 7"/>
          <p:cNvSpPr>
            <a:spLocks noChangeArrowheads="1"/>
          </p:cNvSpPr>
          <p:nvPr/>
        </p:nvSpPr>
        <p:spPr bwMode="auto">
          <a:xfrm>
            <a:off x="1606550" y="76200"/>
            <a:ext cx="71564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Characteristics of trees</a:t>
            </a:r>
          </a:p>
        </p:txBody>
      </p:sp>
      <p:pic>
        <p:nvPicPr>
          <p:cNvPr id="7" name="Picture 2" descr="C:\Users\Jasim\Desktop\logo_uoit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7467"/>
            <a:ext cx="990600" cy="88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892DD2-16CC-354B-84A7-2A0D9B40BFD4}"/>
              </a:ext>
            </a:extLst>
          </p:cNvPr>
          <p:cNvSpPr/>
          <p:nvPr/>
        </p:nvSpPr>
        <p:spPr>
          <a:xfrm>
            <a:off x="1087098" y="1471242"/>
            <a:ext cx="7828301" cy="2795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Non-linear data structure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Combines advantages of an ordered array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Searching as fast as in ordered array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Insertion and deletion as fast as in linked list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Simple and fast</a:t>
            </a:r>
          </a:p>
        </p:txBody>
      </p:sp>
    </p:spTree>
    <p:extLst>
      <p:ext uri="{BB962C8B-B14F-4D97-AF65-F5344CB8AC3E}">
        <p14:creationId xmlns:p14="http://schemas.microsoft.com/office/powerpoint/2010/main" val="3760272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679575"/>
            <a:ext cx="247650" cy="494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8" name="Rectangle 7"/>
          <p:cNvSpPr>
            <a:spLocks noChangeArrowheads="1"/>
          </p:cNvSpPr>
          <p:nvPr/>
        </p:nvSpPr>
        <p:spPr bwMode="auto">
          <a:xfrm>
            <a:off x="1606550" y="76200"/>
            <a:ext cx="71564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Application</a:t>
            </a:r>
          </a:p>
        </p:txBody>
      </p:sp>
      <p:pic>
        <p:nvPicPr>
          <p:cNvPr id="7" name="Picture 2" descr="C:\Users\Jasim\Desktop\logo_uoit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7467"/>
            <a:ext cx="990600" cy="88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892DD2-16CC-354B-84A7-2A0D9B40BFD4}"/>
              </a:ext>
            </a:extLst>
          </p:cNvPr>
          <p:cNvSpPr/>
          <p:nvPr/>
        </p:nvSpPr>
        <p:spPr>
          <a:xfrm>
            <a:off x="1087098" y="838200"/>
            <a:ext cx="7828301" cy="4457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Directory structure of a file store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Structure of an arithmetic expressions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Used in almost every 3D video game to determine what objects need to be rendered.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Used in almost every high-bandwidth router for storing router-tables.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used in compression algorithms, such as those used by the .jpeg and .mp3 file formats.</a:t>
            </a:r>
          </a:p>
        </p:txBody>
      </p:sp>
    </p:spTree>
    <p:extLst>
      <p:ext uri="{BB962C8B-B14F-4D97-AF65-F5344CB8AC3E}">
        <p14:creationId xmlns:p14="http://schemas.microsoft.com/office/powerpoint/2010/main" val="2256178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676400"/>
            <a:ext cx="247650" cy="494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8" name="Rectangle 7"/>
          <p:cNvSpPr>
            <a:spLocks noChangeArrowheads="1"/>
          </p:cNvSpPr>
          <p:nvPr/>
        </p:nvSpPr>
        <p:spPr bwMode="auto">
          <a:xfrm>
            <a:off x="1606550" y="76200"/>
            <a:ext cx="71564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Introduction To Binary Trees</a:t>
            </a:r>
          </a:p>
        </p:txBody>
      </p:sp>
      <p:pic>
        <p:nvPicPr>
          <p:cNvPr id="7" name="Picture 2" descr="C:\Users\Jasim\Desktop\logo_uoit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7467"/>
            <a:ext cx="990600" cy="88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892DD2-16CC-354B-84A7-2A0D9B40BFD4}"/>
              </a:ext>
            </a:extLst>
          </p:cNvPr>
          <p:cNvSpPr/>
          <p:nvPr/>
        </p:nvSpPr>
        <p:spPr>
          <a:xfrm>
            <a:off x="495300" y="838200"/>
            <a:ext cx="7828301" cy="4457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A binary tree, is a tree in which no node can have more than two children.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Consider a binary tree T, here ‘A’ is the root node of the binary tree T.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‘B’ is the left child of ‘A’ and ‘C’ is the right child of ‘A’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i.e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is a father of B and C.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The node B and C are called siblings.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Nodes D,H,I,F,J are leaf node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7FFBC9-C1A2-5145-A7F1-3A6083F9E8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5410200" y="3556000"/>
            <a:ext cx="3684269" cy="307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33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676400"/>
            <a:ext cx="247650" cy="494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8" name="Rectangle 7"/>
          <p:cNvSpPr>
            <a:spLocks noChangeArrowheads="1"/>
          </p:cNvSpPr>
          <p:nvPr/>
        </p:nvSpPr>
        <p:spPr bwMode="auto">
          <a:xfrm>
            <a:off x="1606550" y="76200"/>
            <a:ext cx="71564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Introduction To Binary Trees</a:t>
            </a:r>
          </a:p>
        </p:txBody>
      </p:sp>
      <p:pic>
        <p:nvPicPr>
          <p:cNvPr id="7" name="Picture 2" descr="C:\Users\Jasim\Desktop\logo_uoit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7467"/>
            <a:ext cx="990600" cy="88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892DD2-16CC-354B-84A7-2A0D9B40BFD4}"/>
              </a:ext>
            </a:extLst>
          </p:cNvPr>
          <p:cNvSpPr/>
          <p:nvPr/>
        </p:nvSpPr>
        <p:spPr>
          <a:xfrm>
            <a:off x="495300" y="838200"/>
            <a:ext cx="7828301" cy="2795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A binary tree, T, is either empty or such that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 has a special node called the root node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 has two sets of nodes LT and RT, called the left subtree and right subtree of T, respectively.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LT and RT are binary trees.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71A6A9-7BDA-0845-9B01-7A6867B996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64" r="9992"/>
          <a:stretch/>
        </p:blipFill>
        <p:spPr>
          <a:xfrm>
            <a:off x="1219200" y="3657600"/>
            <a:ext cx="7391400" cy="254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853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676400"/>
            <a:ext cx="247650" cy="494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8" name="Rectangle 7"/>
          <p:cNvSpPr>
            <a:spLocks noChangeArrowheads="1"/>
          </p:cNvSpPr>
          <p:nvPr/>
        </p:nvSpPr>
        <p:spPr bwMode="auto">
          <a:xfrm>
            <a:off x="1606550" y="76200"/>
            <a:ext cx="71564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Introduction To Binary Trees</a:t>
            </a:r>
          </a:p>
        </p:txBody>
      </p:sp>
      <p:pic>
        <p:nvPicPr>
          <p:cNvPr id="7" name="Picture 2" descr="C:\Users\Jasim\Desktop\logo_uoit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7467"/>
            <a:ext cx="990600" cy="88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892DD2-16CC-354B-84A7-2A0D9B40BFD4}"/>
              </a:ext>
            </a:extLst>
          </p:cNvPr>
          <p:cNvSpPr/>
          <p:nvPr/>
        </p:nvSpPr>
        <p:spPr>
          <a:xfrm>
            <a:off x="495300" y="838200"/>
            <a:ext cx="7828301" cy="4457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A binary tree is a finite set of elements that are either empty or is partitioned into three disjoint subsets.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The first subset contains a single element called the root of the tree.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The other two subsets are themselves binary trees called the left and right sub-trees of the original tree.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A left or right sub-tree can be empty.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Each element of a binary tree is called a node of the tree.</a:t>
            </a:r>
          </a:p>
        </p:txBody>
      </p:sp>
    </p:spTree>
    <p:extLst>
      <p:ext uri="{BB962C8B-B14F-4D97-AF65-F5344CB8AC3E}">
        <p14:creationId xmlns:p14="http://schemas.microsoft.com/office/powerpoint/2010/main" val="375690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676400"/>
            <a:ext cx="247650" cy="494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8" name="Rectangle 7"/>
          <p:cNvSpPr>
            <a:spLocks noChangeArrowheads="1"/>
          </p:cNvSpPr>
          <p:nvPr/>
        </p:nvSpPr>
        <p:spPr bwMode="auto">
          <a:xfrm>
            <a:off x="1606550" y="76200"/>
            <a:ext cx="71564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Introduction To Binary Trees</a:t>
            </a:r>
          </a:p>
        </p:txBody>
      </p:sp>
      <p:pic>
        <p:nvPicPr>
          <p:cNvPr id="7" name="Picture 2" descr="C:\Users\Jasim\Desktop\logo_uoit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7467"/>
            <a:ext cx="990600" cy="88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892DD2-16CC-354B-84A7-2A0D9B40BFD4}"/>
              </a:ext>
            </a:extLst>
          </p:cNvPr>
          <p:cNvSpPr/>
          <p:nvPr/>
        </p:nvSpPr>
        <p:spPr>
          <a:xfrm>
            <a:off x="495300" y="838200"/>
            <a:ext cx="7828301" cy="1133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figure shows a binary tree with 9 nodes where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root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49E57E-337B-7845-94C8-3CD950581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1972165"/>
            <a:ext cx="7391400" cy="423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49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676400"/>
            <a:ext cx="247650" cy="494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8" name="Rectangle 7"/>
          <p:cNvSpPr>
            <a:spLocks noChangeArrowheads="1"/>
          </p:cNvSpPr>
          <p:nvPr/>
        </p:nvSpPr>
        <p:spPr bwMode="auto">
          <a:xfrm>
            <a:off x="1606550" y="76200"/>
            <a:ext cx="71564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Introduction To Binary Trees</a:t>
            </a:r>
          </a:p>
        </p:txBody>
      </p:sp>
      <p:pic>
        <p:nvPicPr>
          <p:cNvPr id="7" name="Picture 2" descr="C:\Users\Jasim\Desktop\logo_uoit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7467"/>
            <a:ext cx="990600" cy="88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892DD2-16CC-354B-84A7-2A0D9B40BFD4}"/>
              </a:ext>
            </a:extLst>
          </p:cNvPr>
          <p:cNvSpPr/>
          <p:nvPr/>
        </p:nvSpPr>
        <p:spPr>
          <a:xfrm>
            <a:off x="495300" y="838200"/>
            <a:ext cx="782830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root node of this binary tree is 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left sub tree of the root node, which we denoted by L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is the set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{B,D,E,G} and the right sub tree of the root node, R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set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={C,F,H}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root node of L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node B, the root node of R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C and so 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B7F1AB-DD41-A040-922C-6BA3F72466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885" r="25345"/>
          <a:stretch/>
        </p:blipFill>
        <p:spPr>
          <a:xfrm>
            <a:off x="2057400" y="4062413"/>
            <a:ext cx="5334000" cy="218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089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1550" y="1676400"/>
            <a:ext cx="247650" cy="494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8" name="Rectangle 7"/>
          <p:cNvSpPr>
            <a:spLocks noChangeArrowheads="1"/>
          </p:cNvSpPr>
          <p:nvPr/>
        </p:nvSpPr>
        <p:spPr bwMode="auto">
          <a:xfrm>
            <a:off x="1606550" y="76200"/>
            <a:ext cx="71564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Binary Tree Properties</a:t>
            </a:r>
          </a:p>
        </p:txBody>
      </p:sp>
      <p:pic>
        <p:nvPicPr>
          <p:cNvPr id="7" name="Picture 2" descr="C:\Users\Jasim\Desktop\logo_uoit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7467"/>
            <a:ext cx="990600" cy="88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892DD2-16CC-354B-84A7-2A0D9B40BFD4}"/>
              </a:ext>
            </a:extLst>
          </p:cNvPr>
          <p:cNvSpPr/>
          <p:nvPr/>
        </p:nvSpPr>
        <p:spPr>
          <a:xfrm>
            <a:off x="858499" y="1796640"/>
            <a:ext cx="7828301" cy="22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If a binary tree contains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nodes at level L, it contains at most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2m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nodes at level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L+1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Since a binary tree can contain at most 1 node at level 0 (the root), it contains at most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nodes at level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8153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679575"/>
            <a:ext cx="247650" cy="494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Rectangle 1"/>
          <p:cNvSpPr>
            <a:spLocks noChangeArrowheads="1"/>
          </p:cNvSpPr>
          <p:nvPr/>
        </p:nvSpPr>
        <p:spPr bwMode="auto">
          <a:xfrm>
            <a:off x="990601" y="990600"/>
            <a:ext cx="8153399" cy="3730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Tree 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Introduction to trees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Some Key Terms 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Characteristics of trees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Application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Introduction To Binary Trees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Binary Tree Properties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Types of Binary Tree</a:t>
            </a:r>
          </a:p>
        </p:txBody>
      </p:sp>
      <p:sp>
        <p:nvSpPr>
          <p:cNvPr id="3078" name="Rectangle 7"/>
          <p:cNvSpPr>
            <a:spLocks noChangeArrowheads="1"/>
          </p:cNvSpPr>
          <p:nvPr/>
        </p:nvSpPr>
        <p:spPr bwMode="auto">
          <a:xfrm>
            <a:off x="1606550" y="76200"/>
            <a:ext cx="71564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Outline</a:t>
            </a:r>
          </a:p>
        </p:txBody>
      </p:sp>
      <p:pic>
        <p:nvPicPr>
          <p:cNvPr id="7" name="Picture 2" descr="C:\Users\Jasim\Desktop\logo_uoit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7467"/>
            <a:ext cx="990600" cy="88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1550" y="1676400"/>
            <a:ext cx="247650" cy="494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8" name="Rectangle 7"/>
          <p:cNvSpPr>
            <a:spLocks noChangeArrowheads="1"/>
          </p:cNvSpPr>
          <p:nvPr/>
        </p:nvSpPr>
        <p:spPr bwMode="auto">
          <a:xfrm>
            <a:off x="1606550" y="76200"/>
            <a:ext cx="71564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Types of Binary Tree</a:t>
            </a:r>
          </a:p>
        </p:txBody>
      </p:sp>
      <p:pic>
        <p:nvPicPr>
          <p:cNvPr id="7" name="Picture 2" descr="C:\Users\Jasim\Desktop\logo_uoit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7467"/>
            <a:ext cx="990600" cy="88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892DD2-16CC-354B-84A7-2A0D9B40BFD4}"/>
              </a:ext>
            </a:extLst>
          </p:cNvPr>
          <p:cNvSpPr/>
          <p:nvPr/>
        </p:nvSpPr>
        <p:spPr>
          <a:xfrm>
            <a:off x="1447800" y="1796640"/>
            <a:ext cx="7239000" cy="1687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 binary tree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Strictly binary tree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Almost complete binary tree</a:t>
            </a:r>
          </a:p>
        </p:txBody>
      </p:sp>
    </p:spTree>
    <p:extLst>
      <p:ext uri="{BB962C8B-B14F-4D97-AF65-F5344CB8AC3E}">
        <p14:creationId xmlns:p14="http://schemas.microsoft.com/office/powerpoint/2010/main" val="2880833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1550" y="1676400"/>
            <a:ext cx="247650" cy="494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8" name="Rectangle 7"/>
          <p:cNvSpPr>
            <a:spLocks noChangeArrowheads="1"/>
          </p:cNvSpPr>
          <p:nvPr/>
        </p:nvSpPr>
        <p:spPr bwMode="auto">
          <a:xfrm>
            <a:off x="1606550" y="76200"/>
            <a:ext cx="71564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Complete binary tree</a:t>
            </a:r>
          </a:p>
        </p:txBody>
      </p:sp>
      <p:pic>
        <p:nvPicPr>
          <p:cNvPr id="7" name="Picture 2" descr="C:\Users\Jasim\Desktop\logo_uoit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7467"/>
            <a:ext cx="990600" cy="88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892DD2-16CC-354B-84A7-2A0D9B40BFD4}"/>
              </a:ext>
            </a:extLst>
          </p:cNvPr>
          <p:cNvSpPr/>
          <p:nvPr/>
        </p:nvSpPr>
        <p:spPr>
          <a:xfrm>
            <a:off x="1239795" y="914400"/>
            <a:ext cx="7239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complete binary tree is a binary tree in which every level, except possibly the last, is completely filled, and all nodes are as far left as possible.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complete binary tree of depth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called strictly binary tree if all of whose leaves are at level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complete binary tree has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nodes at every depth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 -1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non leaf nodes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3E4814-DF61-8649-B8AB-80C5C79B7A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3668256"/>
            <a:ext cx="6726195" cy="270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023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1550" y="1676400"/>
            <a:ext cx="247650" cy="494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8" name="Rectangle 7"/>
          <p:cNvSpPr>
            <a:spLocks noChangeArrowheads="1"/>
          </p:cNvSpPr>
          <p:nvPr/>
        </p:nvSpPr>
        <p:spPr bwMode="auto">
          <a:xfrm>
            <a:off x="1606550" y="76200"/>
            <a:ext cx="71564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Strictly binary tree</a:t>
            </a:r>
          </a:p>
        </p:txBody>
      </p:sp>
      <p:pic>
        <p:nvPicPr>
          <p:cNvPr id="7" name="Picture 2" descr="C:\Users\Jasim\Desktop\logo_uoit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7467"/>
            <a:ext cx="990600" cy="88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892DD2-16CC-354B-84A7-2A0D9B40BFD4}"/>
              </a:ext>
            </a:extLst>
          </p:cNvPr>
          <p:cNvSpPr/>
          <p:nvPr/>
        </p:nvSpPr>
        <p:spPr>
          <a:xfrm>
            <a:off x="1239795" y="914400"/>
            <a:ext cx="7239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If every non-leaf node in a binary tree has nonempty left and right sub-trees, then such a tree is called a strictly binary tree.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Or, to put it another way, all of the nodes in a strictly binary tree are of degree zero or two, never degree one.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strictly binary tree with N leaves always contains 2N – 1 nodes.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28AB4B-B2A3-894B-80E4-B216B74528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599" y="3961388"/>
            <a:ext cx="7391401" cy="266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62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1550" y="1676400"/>
            <a:ext cx="247650" cy="494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8" name="Rectangle 7"/>
          <p:cNvSpPr>
            <a:spLocks noChangeArrowheads="1"/>
          </p:cNvSpPr>
          <p:nvPr/>
        </p:nvSpPr>
        <p:spPr bwMode="auto">
          <a:xfrm>
            <a:off x="1606550" y="76200"/>
            <a:ext cx="71564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Almost complete binary tree</a:t>
            </a:r>
          </a:p>
        </p:txBody>
      </p:sp>
      <p:pic>
        <p:nvPicPr>
          <p:cNvPr id="7" name="Picture 2" descr="C:\Users\Jasim\Desktop\logo_uoit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7467"/>
            <a:ext cx="990600" cy="88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892DD2-16CC-354B-84A7-2A0D9B40BFD4}"/>
              </a:ext>
            </a:extLst>
          </p:cNvPr>
          <p:cNvSpPr/>
          <p:nvPr/>
        </p:nvSpPr>
        <p:spPr>
          <a:xfrm>
            <a:off x="1239795" y="914400"/>
            <a:ext cx="7239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 almost complete binary tree is a tree where for a right child, there is always a left child, but for a left child there may not be a right child.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9E8597-9B55-DB4C-8CA5-C9224FA34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2514600"/>
            <a:ext cx="3886200" cy="23964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3BCC20-0B94-8E4D-AD94-936061651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3614357"/>
            <a:ext cx="4495800" cy="301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09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auzisukiman\Desktop\template pp USM\Last page\purple.jpg"/>
          <p:cNvPicPr>
            <a:picLocks noChangeAspect="1" noChangeArrowheads="1"/>
          </p:cNvPicPr>
          <p:nvPr/>
        </p:nvPicPr>
        <p:blipFill>
          <a:blip r:embed="rId2"/>
          <a:srcRect t="333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3" name="Picture 5" descr="C:\Users\fauzisukiman\Desktop\template pp USM\Bucu petak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73838" y="4876800"/>
            <a:ext cx="2570162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1752600" y="2438400"/>
            <a:ext cx="5638800" cy="1905000"/>
          </a:xfrm>
          <a:prstGeom prst="rect">
            <a:avLst/>
          </a:prstGeom>
          <a:solidFill>
            <a:schemeClr val="bg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THANK YOU </a:t>
            </a:r>
          </a:p>
        </p:txBody>
      </p:sp>
      <p:pic>
        <p:nvPicPr>
          <p:cNvPr id="6" name="Picture 2" descr="C:\Users\Jasim\Desktop\logo_uoit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1600"/>
            <a:ext cx="2286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atheer.akram\Desktop\download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73779" y="76200"/>
            <a:ext cx="2294021" cy="205740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679575"/>
            <a:ext cx="247650" cy="494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8" name="Rectangle 7"/>
          <p:cNvSpPr>
            <a:spLocks noChangeArrowheads="1"/>
          </p:cNvSpPr>
          <p:nvPr/>
        </p:nvSpPr>
        <p:spPr bwMode="auto">
          <a:xfrm>
            <a:off x="1606550" y="76200"/>
            <a:ext cx="71564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Tree</a:t>
            </a:r>
          </a:p>
        </p:txBody>
      </p:sp>
      <p:pic>
        <p:nvPicPr>
          <p:cNvPr id="7" name="Picture 2" descr="C:\Users\Jasim\Desktop\logo_uoit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7467"/>
            <a:ext cx="990600" cy="88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892DD2-16CC-354B-84A7-2A0D9B40BFD4}"/>
              </a:ext>
            </a:extLst>
          </p:cNvPr>
          <p:cNvSpPr/>
          <p:nvPr/>
        </p:nvSpPr>
        <p:spPr>
          <a:xfrm>
            <a:off x="1087098" y="914400"/>
            <a:ext cx="7828301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far we discussed Linear data structures like:-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5A51F8-2287-8745-AC6C-5E9DC30E1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1386875"/>
            <a:ext cx="7696199" cy="478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312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679575"/>
            <a:ext cx="247650" cy="494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8" name="Rectangle 7"/>
          <p:cNvSpPr>
            <a:spLocks noChangeArrowheads="1"/>
          </p:cNvSpPr>
          <p:nvPr/>
        </p:nvSpPr>
        <p:spPr bwMode="auto">
          <a:xfrm>
            <a:off x="1606550" y="76200"/>
            <a:ext cx="71564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Introduction to trees</a:t>
            </a:r>
          </a:p>
        </p:txBody>
      </p:sp>
      <p:pic>
        <p:nvPicPr>
          <p:cNvPr id="7" name="Picture 2" descr="C:\Users\Jasim\Desktop\logo_uoit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7467"/>
            <a:ext cx="990600" cy="88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892DD2-16CC-354B-84A7-2A0D9B40BFD4}"/>
              </a:ext>
            </a:extLst>
          </p:cNvPr>
          <p:cNvSpPr/>
          <p:nvPr/>
        </p:nvSpPr>
        <p:spPr>
          <a:xfrm>
            <a:off x="1087098" y="914400"/>
            <a:ext cx="7828301" cy="4457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trees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So far we have discussed mainly linear data structures – strings, arrays, lists, stacks and queues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Now we will discuss a non-linear data structure called tree.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Trees are mainly used to represent data containing a hierarchical relationship between elements, for example, records, family trees and table of contents.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Consider a parent-child relationship</a:t>
            </a:r>
          </a:p>
        </p:txBody>
      </p:sp>
    </p:spTree>
    <p:extLst>
      <p:ext uri="{BB962C8B-B14F-4D97-AF65-F5344CB8AC3E}">
        <p14:creationId xmlns:p14="http://schemas.microsoft.com/office/powerpoint/2010/main" val="2382083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679575"/>
            <a:ext cx="247650" cy="494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8" name="Rectangle 7"/>
          <p:cNvSpPr>
            <a:spLocks noChangeArrowheads="1"/>
          </p:cNvSpPr>
          <p:nvPr/>
        </p:nvSpPr>
        <p:spPr bwMode="auto">
          <a:xfrm>
            <a:off x="1606550" y="76200"/>
            <a:ext cx="71564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Introduction to trees</a:t>
            </a:r>
          </a:p>
        </p:txBody>
      </p:sp>
      <p:pic>
        <p:nvPicPr>
          <p:cNvPr id="7" name="Picture 2" descr="C:\Users\Jasim\Desktop\logo_uoit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7467"/>
            <a:ext cx="990600" cy="88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7C4062-7B26-3A4F-BADA-2A4DD06E55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1219200"/>
            <a:ext cx="643890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605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679575"/>
            <a:ext cx="247650" cy="494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8" name="Rectangle 7"/>
          <p:cNvSpPr>
            <a:spLocks noChangeArrowheads="1"/>
          </p:cNvSpPr>
          <p:nvPr/>
        </p:nvSpPr>
        <p:spPr bwMode="auto">
          <a:xfrm>
            <a:off x="1606550" y="76200"/>
            <a:ext cx="71564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Introduction to trees</a:t>
            </a:r>
          </a:p>
        </p:txBody>
      </p:sp>
      <p:pic>
        <p:nvPicPr>
          <p:cNvPr id="7" name="Picture 2" descr="C:\Users\Jasim\Desktop\logo_uoit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7467"/>
            <a:ext cx="990600" cy="88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892DD2-16CC-354B-84A7-2A0D9B40BFD4}"/>
              </a:ext>
            </a:extLst>
          </p:cNvPr>
          <p:cNvSpPr/>
          <p:nvPr/>
        </p:nvSpPr>
        <p:spPr>
          <a:xfrm>
            <a:off x="1087098" y="914400"/>
            <a:ext cx="782830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A tree is an abstract model of a hierarchical structure that consists of nodes with a parent-child relationship.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Tree is a sequence of nodes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There is a starting node known as a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root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node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Every node other than the root has a parent node.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Nodes may have any number of children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DC7BEA-031B-9444-A585-32050491F0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314700"/>
            <a:ext cx="3898900" cy="2628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5FB252-84C9-6549-8B42-AC8D8E590F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6019" y="5880377"/>
            <a:ext cx="27686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427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679575"/>
            <a:ext cx="247650" cy="494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8" name="Rectangle 7"/>
          <p:cNvSpPr>
            <a:spLocks noChangeArrowheads="1"/>
          </p:cNvSpPr>
          <p:nvPr/>
        </p:nvSpPr>
        <p:spPr bwMode="auto">
          <a:xfrm>
            <a:off x="1606550" y="76200"/>
            <a:ext cx="71564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Introduction to trees</a:t>
            </a:r>
          </a:p>
        </p:txBody>
      </p:sp>
      <p:pic>
        <p:nvPicPr>
          <p:cNvPr id="7" name="Picture 2" descr="C:\Users\Jasim\Desktop\logo_uoit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7467"/>
            <a:ext cx="990600" cy="88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E3D1FB-67EA-7045-ACBF-544A44F5E1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300" y="838200"/>
            <a:ext cx="77089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974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679575"/>
            <a:ext cx="247650" cy="494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8" name="Rectangle 7"/>
          <p:cNvSpPr>
            <a:spLocks noChangeArrowheads="1"/>
          </p:cNvSpPr>
          <p:nvPr/>
        </p:nvSpPr>
        <p:spPr bwMode="auto">
          <a:xfrm>
            <a:off x="1606550" y="76200"/>
            <a:ext cx="71564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Introduction to trees</a:t>
            </a:r>
          </a:p>
        </p:txBody>
      </p:sp>
      <p:pic>
        <p:nvPicPr>
          <p:cNvPr id="7" name="Picture 2" descr="C:\Users\Jasim\Desktop\logo_uoit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7467"/>
            <a:ext cx="990600" cy="88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059FA51-2FBD-9040-BD26-48D654A86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850" y="798755"/>
            <a:ext cx="7829550" cy="560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697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679575"/>
            <a:ext cx="247650" cy="494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8" name="Rectangle 7"/>
          <p:cNvSpPr>
            <a:spLocks noChangeArrowheads="1"/>
          </p:cNvSpPr>
          <p:nvPr/>
        </p:nvSpPr>
        <p:spPr bwMode="auto">
          <a:xfrm>
            <a:off x="1606550" y="76200"/>
            <a:ext cx="71564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Some Key Terms:</a:t>
            </a:r>
          </a:p>
        </p:txBody>
      </p:sp>
      <p:pic>
        <p:nvPicPr>
          <p:cNvPr id="7" name="Picture 2" descr="C:\Users\Jasim\Desktop\logo_uoit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7467"/>
            <a:ext cx="990600" cy="88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892DD2-16CC-354B-84A7-2A0D9B40BFD4}"/>
              </a:ext>
            </a:extLst>
          </p:cNvPr>
          <p:cNvSpPr/>
          <p:nvPr/>
        </p:nvSpPr>
        <p:spPr>
          <a:xfrm>
            <a:off x="1087098" y="914400"/>
            <a:ext cx="782830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•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− Node at the top of the tree is called root.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Parent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− Any node except root node has one edge upward to a node called parent.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Child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− Node below a given node connected by its edge downward is called its child node.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Sibling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Child of same node are called siblings.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Leaf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 Node which does not have any child node is called leaf node.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 tree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 Sub tree represents descendants of a node.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 Level of a node represents the generation of a node. If root node is at level 0, then its next child node is at level 1, its grandchild is at level 2 and so on.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 Key represents a value of a node based on which a search operation is to be carried out for a node.</a:t>
            </a:r>
          </a:p>
        </p:txBody>
      </p:sp>
    </p:spTree>
    <p:extLst>
      <p:ext uri="{BB962C8B-B14F-4D97-AF65-F5344CB8AC3E}">
        <p14:creationId xmlns:p14="http://schemas.microsoft.com/office/powerpoint/2010/main" val="3372597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20156</TotalTime>
  <Words>1203</Words>
  <Application>Microsoft Macintosh PowerPoint</Application>
  <PresentationFormat>On-screen Show (4:3)</PresentationFormat>
  <Paragraphs>109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Corporate Edition</dc:creator>
  <cp:lastModifiedBy>Microsoft Office User</cp:lastModifiedBy>
  <cp:revision>907</cp:revision>
  <dcterms:created xsi:type="dcterms:W3CDTF">2011-03-14T07:23:11Z</dcterms:created>
  <dcterms:modified xsi:type="dcterms:W3CDTF">2023-01-24T07:53:14Z</dcterms:modified>
</cp:coreProperties>
</file>